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Helvetica Neue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bold.fntdata"/><Relationship Id="rId11" Type="http://schemas.openxmlformats.org/officeDocument/2006/relationships/slide" Target="slides/slide7.xml"/><Relationship Id="rId22" Type="http://schemas.openxmlformats.org/officeDocument/2006/relationships/font" Target="fonts/HelveticaNeue-boldItalic.fntdata"/><Relationship Id="rId10" Type="http://schemas.openxmlformats.org/officeDocument/2006/relationships/slide" Target="slides/slide6.xml"/><Relationship Id="rId21" Type="http://schemas.openxmlformats.org/officeDocument/2006/relationships/font" Target="fonts/HelveticaNeue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HelveticaNeue-regular.fntdata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jp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hyperlink" Target="https://www.youtube.com/watch?v=857I8Fo-Wxg" TargetMode="External"/><Relationship Id="rId9" Type="http://schemas.openxmlformats.org/officeDocument/2006/relationships/hyperlink" Target="https://github.com/yermilov/junit5-talk" TargetMode="External"/><Relationship Id="rId5" Type="http://schemas.openxmlformats.org/officeDocument/2006/relationships/hyperlink" Target="https://www.youtube.com/watch?v=CYEzf_C9e4s" TargetMode="External"/><Relationship Id="rId6" Type="http://schemas.openxmlformats.org/officeDocument/2006/relationships/hyperlink" Target="http://junit.org/junit5/" TargetMode="External"/><Relationship Id="rId7" Type="http://schemas.openxmlformats.org/officeDocument/2006/relationships/hyperlink" Target="http://junit.org/junit5/docs/current/user-guide/" TargetMode="External"/><Relationship Id="rId8" Type="http://schemas.openxmlformats.org/officeDocument/2006/relationships/hyperlink" Target="https://github.com/junit-team/junit5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Relationship Id="rId4" Type="http://schemas.openxmlformats.org/officeDocument/2006/relationships/hyperlink" Target="https://yermilov.github.io/" TargetMode="External"/><Relationship Id="rId5" Type="http://schemas.openxmlformats.org/officeDocument/2006/relationships/hyperlink" Target="https://twitter.com/yermilov17" TargetMode="External"/><Relationship Id="rId6" Type="http://schemas.openxmlformats.org/officeDocument/2006/relationships/hyperlink" Target="https://www.facebook.com/yaroslav.yermilov" TargetMode="External"/><Relationship Id="rId7" Type="http://schemas.openxmlformats.org/officeDocument/2006/relationships/hyperlink" Target="https://ua.linkedin.com/pub/yaroslav-yermilov/58/682/506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4.png"/><Relationship Id="rId4" Type="http://schemas.openxmlformats.org/officeDocument/2006/relationships/image" Target="../media/image0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3.png"/><Relationship Id="rId4" Type="http://schemas.openxmlformats.org/officeDocument/2006/relationships/image" Target="../media/image0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0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0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0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71500" y="0"/>
            <a:ext cx="10286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55"/>
          <p:cNvSpPr txBox="1"/>
          <p:nvPr>
            <p:ph type="ctrTitle"/>
          </p:nvPr>
        </p:nvSpPr>
        <p:spPr>
          <a:xfrm>
            <a:off x="176400" y="3908800"/>
            <a:ext cx="8791200" cy="1010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-GB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JUnit 5: The Rise of Jupiter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11212"/>
            <a:ext cx="8839201" cy="2921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287"/>
            <a:ext cx="9143999" cy="51089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584"/>
            <a:ext cx="9143999" cy="51343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Shape 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76"/>
            <a:ext cx="9144000" cy="5137546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Shape 1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-GB">
                <a:highlight>
                  <a:srgbClr val="FFF2CC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Links</a:t>
            </a:r>
          </a:p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311700" y="1152475"/>
            <a:ext cx="8804100" cy="3814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-GB" u="sng">
                <a:solidFill>
                  <a:schemeClr val="hlink"/>
                </a:solidFill>
                <a:highlight>
                  <a:srgbClr val="FFF2CC"/>
                </a:highlight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JUnit 5: Next Generation Testing on the JVM  by Nicolai Parlog @ JEEConf 2016</a:t>
            </a:r>
          </a:p>
          <a:p>
            <a:pPr lvl="0">
              <a:spcBef>
                <a:spcPts val="0"/>
              </a:spcBef>
              <a:buNone/>
            </a:pPr>
            <a:r>
              <a:rPr b="1" lang="en-GB" u="sng">
                <a:solidFill>
                  <a:schemeClr val="hlink"/>
                </a:solidFill>
                <a:highlight>
                  <a:srgbClr val="FFF2CC"/>
                </a:highlight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Deep Dive into JUnit 5 by Sam Brannen @ Devoxx 2017</a:t>
            </a:r>
            <a:br>
              <a:rPr b="1" lang="en-GB">
                <a:highlight>
                  <a:srgbClr val="FFF2CC"/>
                </a:highlight>
                <a:latin typeface="Helvetica Neue"/>
                <a:ea typeface="Helvetica Neue"/>
                <a:cs typeface="Helvetica Neue"/>
                <a:sym typeface="Helvetica Neue"/>
              </a:rPr>
            </a:br>
          </a:p>
          <a:p>
            <a:pPr lvl="0">
              <a:spcBef>
                <a:spcPts val="0"/>
              </a:spcBef>
              <a:buNone/>
            </a:pPr>
            <a:r>
              <a:rPr b="1" lang="en-GB" u="sng">
                <a:solidFill>
                  <a:schemeClr val="hlink"/>
                </a:solidFill>
                <a:highlight>
                  <a:srgbClr val="FFF2CC"/>
                </a:highlight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JUnit 5 Home</a:t>
            </a:r>
          </a:p>
          <a:p>
            <a:pPr lvl="0">
              <a:spcBef>
                <a:spcPts val="0"/>
              </a:spcBef>
              <a:buNone/>
            </a:pPr>
            <a:r>
              <a:rPr b="1" lang="en-GB" u="sng">
                <a:solidFill>
                  <a:schemeClr val="hlink"/>
                </a:solidFill>
                <a:highlight>
                  <a:srgbClr val="FFF2CC"/>
                </a:highlight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JUnit 5 User Guide</a:t>
            </a:r>
            <a:br>
              <a:rPr b="1" lang="en-GB">
                <a:highlight>
                  <a:srgbClr val="FFF2CC"/>
                </a:highlight>
                <a:latin typeface="Helvetica Neue"/>
                <a:ea typeface="Helvetica Neue"/>
                <a:cs typeface="Helvetica Neue"/>
                <a:sym typeface="Helvetica Neue"/>
              </a:rPr>
            </a:br>
          </a:p>
          <a:p>
            <a:pPr lvl="0">
              <a:spcBef>
                <a:spcPts val="0"/>
              </a:spcBef>
              <a:buNone/>
            </a:pPr>
            <a:r>
              <a:rPr b="1" lang="en-GB" u="sng">
                <a:solidFill>
                  <a:schemeClr val="hlink"/>
                </a:solidFill>
                <a:highlight>
                  <a:srgbClr val="FFF2CC"/>
                </a:highlight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Sources and examples @github</a:t>
            </a:r>
          </a:p>
          <a:p>
            <a:pPr lvl="0">
              <a:spcBef>
                <a:spcPts val="0"/>
              </a:spcBef>
              <a:buNone/>
            </a:pPr>
            <a:r>
              <a:rPr b="1" lang="en-GB" u="sng">
                <a:solidFill>
                  <a:schemeClr val="hlink"/>
                </a:solidFill>
                <a:highlight>
                  <a:srgbClr val="FFF2CC"/>
                </a:highlight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Examples from the demo @github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b="1" lang="en-GB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Thank you!</a:t>
            </a:r>
          </a:p>
        </p:txBody>
      </p:sp>
      <p:pic>
        <p:nvPicPr>
          <p:cNvPr id="130" name="Shape 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6362" y="0"/>
            <a:ext cx="38576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Shape 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783092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Shape 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-GB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About me</a:t>
            </a:r>
          </a:p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311700" y="1364125"/>
            <a:ext cx="4923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GB" sz="2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Yaroslav Yermilov</a:t>
            </a:r>
            <a:br>
              <a:rPr b="1" lang="en-GB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1" lang="en-GB" sz="1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Senior Software Engineer</a:t>
            </a:r>
            <a:br>
              <a:rPr b="1" lang="en-GB" sz="1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1" lang="en-GB" sz="1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EPAM Systems</a:t>
            </a:r>
            <a:br>
              <a:rPr b="1" lang="en-GB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br>
              <a:rPr b="1" lang="en-GB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1" lang="en-GB" sz="1200" u="sng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https://yermilov.github.io/</a:t>
            </a:r>
            <a:br>
              <a:rPr b="1" lang="en-GB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1" lang="en-GB" sz="1200" u="sng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https://twitter.com/yermilov17</a:t>
            </a:r>
            <a:br>
              <a:rPr b="1" lang="en-GB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1" lang="en-GB" sz="1200" u="sng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https://www.facebook.com/yaroslav.yermilov</a:t>
            </a:r>
            <a:br>
              <a:rPr b="1" lang="en-GB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1" lang="en-GB" sz="1200" u="sng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https://ua.linkedin.com/pub/yaroslav-yermilov/58/682/506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b="1" lang="en-GB" sz="1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Worked on Big Data projects since 2012</a:t>
            </a:r>
            <a:br>
              <a:rPr b="1" lang="en-GB" sz="1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1" lang="en-GB" sz="1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Among other tasks, responsible for test automation</a:t>
            </a:r>
            <a:br>
              <a:rPr b="1" lang="en-GB" sz="1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1" lang="en-GB" sz="1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Out of office is a big Groovy ecosystem fan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SzPct val="91666"/>
              <a:buFont typeface="Arial"/>
              <a:buNone/>
            </a:pPr>
            <a:r>
              <a:t/>
            </a:r>
            <a:endParaRPr b="1"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666666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959" y="0"/>
            <a:ext cx="7692081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Shape 68"/>
          <p:cNvPicPr preferRelativeResize="0"/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0" y="544"/>
            <a:ext cx="9143998" cy="51424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 title="jupiter3.mp4"/>
          <p:cNvSpPr/>
          <p:nvPr/>
        </p:nvSpPr>
        <p:spPr>
          <a:xfrm>
            <a:off x="1143000" y="0"/>
            <a:ext cx="6858000" cy="5143500"/>
          </a:xfrm>
          <a:prstGeom prst="rect">
            <a:avLst/>
          </a:prstGeom>
          <a:blipFill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/>
          <p:cNvPicPr preferRelativeResize="0"/>
          <p:nvPr/>
        </p:nvPicPr>
        <p:blipFill rotWithShape="1">
          <a:blip r:embed="rId3">
            <a:alphaModFix/>
          </a:blip>
          <a:srcRect b="0" l="0" r="22773" t="0"/>
          <a:stretch/>
        </p:blipFill>
        <p:spPr>
          <a:xfrm>
            <a:off x="5171750" y="0"/>
            <a:ext cx="39722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Shape 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60525"/>
            <a:ext cx="7328276" cy="482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" y="-1121557"/>
            <a:ext cx="9144000" cy="7386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Shape 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9637" y="1690687"/>
            <a:ext cx="7324725" cy="176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-1582337"/>
            <a:ext cx="9144000" cy="830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Shape 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5987" y="1109662"/>
            <a:ext cx="5252019" cy="2924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3528" y="163583"/>
            <a:ext cx="4903549" cy="481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 rotWithShape="1">
          <a:blip r:embed="rId4">
            <a:alphaModFix/>
          </a:blip>
          <a:srcRect b="22196" l="31316" r="29929" t="28190"/>
          <a:stretch/>
        </p:blipFill>
        <p:spPr>
          <a:xfrm>
            <a:off x="193975" y="1257448"/>
            <a:ext cx="3791025" cy="303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76250"/>
            <a:ext cx="9144000" cy="60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